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57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3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527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36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866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34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29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92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113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308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95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190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D83B4CB-80F2-42A9-B3A1-D5C16C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l-GR"/>
              <a:t>Click to edit the title text format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F9D2355-EBE0-4993-B212-832887E9F4E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r>
              <a:rPr lang="el-GR"/>
              <a:t>Click to edit the outline text format</a:t>
            </a:r>
          </a:p>
          <a:p>
            <a:pPr lvl="1"/>
            <a:r>
              <a:rPr lang="el-GR"/>
              <a:t>Second Outline Level</a:t>
            </a:r>
          </a:p>
          <a:p>
            <a:pPr lvl="2"/>
            <a:r>
              <a:rPr lang="el-GR"/>
              <a:t>Third Outline Level</a:t>
            </a:r>
          </a:p>
          <a:p>
            <a:pPr lvl="3"/>
            <a:r>
              <a:rPr lang="el-GR"/>
              <a:t>Fourth Outline Level</a:t>
            </a:r>
          </a:p>
          <a:p>
            <a:pPr lvl="4"/>
            <a:r>
              <a:rPr lang="el-GR"/>
              <a:t>Fifth Outline Level</a:t>
            </a:r>
          </a:p>
          <a:p>
            <a:pPr lvl="5"/>
            <a:r>
              <a:rPr lang="el-GR"/>
              <a:t>Sixth Outline Level</a:t>
            </a:r>
          </a:p>
          <a:p>
            <a:pPr lvl="6"/>
            <a:r>
              <a:rPr lang="el-GR"/>
              <a:t>Seventh Outline Level</a:t>
            </a:r>
          </a:p>
        </p:txBody>
      </p:sp>
      <p:sp>
        <p:nvSpPr>
          <p:cNvPr id="2" name="PlaceHolder 3">
            <a:extLst>
              <a:ext uri="{FF2B5EF4-FFF2-40B4-BE49-F238E27FC236}">
                <a16:creationId xmlns:a16="http://schemas.microsoft.com/office/drawing/2014/main" id="{026C2456-2CE1-477B-BA1A-7A015DA7A3E3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&lt;date/time&gt;</a:t>
            </a: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081019E4-93F1-4967-8A6E-7F911BA32D20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&lt;footer&gt;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869EDB64-5E42-4185-BEE8-3506421B985D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17D7A4FC-AB5F-4751-B79B-8F0C03F9DE8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hyperlink" Target="https://www.onlineg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0">
            <a:extLst>
              <a:ext uri="{FF2B5EF4-FFF2-40B4-BE49-F238E27FC236}">
                <a16:creationId xmlns:a16="http://schemas.microsoft.com/office/drawing/2014/main" id="{1371D5AC-5E95-4B1A-86AB-D01793A7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03238"/>
            <a:ext cx="8640763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Shape 1">
            <a:extLst>
              <a:ext uri="{FF2B5EF4-FFF2-40B4-BE49-F238E27FC236}">
                <a16:creationId xmlns:a16="http://schemas.microsoft.com/office/drawing/2014/main" id="{3A794FA1-9BAA-4DB2-9539-54C4D310AEDB}"/>
              </a:ext>
            </a:extLst>
          </p:cNvPr>
          <p:cNvSpPr txBox="1"/>
          <p:nvPr/>
        </p:nvSpPr>
        <p:spPr>
          <a:xfrm>
            <a:off x="431800" y="5081588"/>
            <a:ext cx="8348663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http://www.schoolspace.gr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43" name="TextShape 2">
            <a:extLst>
              <a:ext uri="{FF2B5EF4-FFF2-40B4-BE49-F238E27FC236}">
                <a16:creationId xmlns:a16="http://schemas.microsoft.com/office/drawing/2014/main" id="{A6494467-51D5-481E-9760-6792198B6F61}"/>
              </a:ext>
            </a:extLst>
          </p:cNvPr>
          <p:cNvSpPr txBox="1"/>
          <p:nvPr/>
        </p:nvSpPr>
        <p:spPr>
          <a:xfrm>
            <a:off x="261720" y="4676421"/>
            <a:ext cx="8348662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facebook.com/schoolspace.chania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34CDCC5E-D478-4DE2-BCA3-A44E6EEE62D5}"/>
              </a:ext>
            </a:extLst>
          </p:cNvPr>
          <p:cNvSpPr txBox="1"/>
          <p:nvPr/>
        </p:nvSpPr>
        <p:spPr>
          <a:xfrm>
            <a:off x="261720" y="2668680"/>
            <a:ext cx="8568000" cy="1611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cs typeface="Arial" pitchFamily="2"/>
              </a:defRPr>
            </a:lvl1pPr>
          </a:lstStyle>
          <a:p>
            <a:r>
              <a:rPr lang="el-GR" dirty="0"/>
              <a:t> Η Γλώσσα Προγραμματισμού </a:t>
            </a:r>
            <a:r>
              <a:rPr lang="en-US" dirty="0"/>
              <a:t>C</a:t>
            </a:r>
          </a:p>
          <a:p>
            <a:r>
              <a:rPr lang="el-GR" dirty="0"/>
              <a:t>για </a:t>
            </a:r>
            <a:r>
              <a:rPr lang="en-US" dirty="0"/>
              <a:t>makers :D</a:t>
            </a:r>
            <a:endParaRPr lang="el-G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Πόσο παλιά είναι;</a:t>
            </a:r>
          </a:p>
        </p:txBody>
      </p:sp>
      <p:pic>
        <p:nvPicPr>
          <p:cNvPr id="15365" name="Picture 45">
            <a:extLst>
              <a:ext uri="{FF2B5EF4-FFF2-40B4-BE49-F238E27FC236}">
                <a16:creationId xmlns:a16="http://schemas.microsoft.com/office/drawing/2014/main" id="{D14D6A91-4213-46A3-82DB-6F3F0F06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52525"/>
            <a:ext cx="28892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6DAC19D1-BA15-48D3-B90D-4D153476ED5B}"/>
              </a:ext>
            </a:extLst>
          </p:cNvPr>
          <p:cNvSpPr/>
          <p:nvPr/>
        </p:nvSpPr>
        <p:spPr>
          <a:xfrm>
            <a:off x="4103688" y="1295400"/>
            <a:ext cx="4824412" cy="1439863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Διακόπτης: Ψηφιακή Είσοδος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Σβηστό – Ανοικτό ( 0 - 1)</a:t>
            </a:r>
          </a:p>
        </p:txBody>
      </p:sp>
      <p:pic>
        <p:nvPicPr>
          <p:cNvPr id="15367" name="Picture 47">
            <a:extLst>
              <a:ext uri="{FF2B5EF4-FFF2-40B4-BE49-F238E27FC236}">
                <a16:creationId xmlns:a16="http://schemas.microsoft.com/office/drawing/2014/main" id="{A802BDAF-89E0-4A06-BE33-F401ED3C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31152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ustomShape 3">
            <a:extLst>
              <a:ext uri="{FF2B5EF4-FFF2-40B4-BE49-F238E27FC236}">
                <a16:creationId xmlns:a16="http://schemas.microsoft.com/office/drawing/2014/main" id="{DEE150E2-3EFF-46AC-BB77-BAE0C4A859AB}"/>
              </a:ext>
            </a:extLst>
          </p:cNvPr>
          <p:cNvSpPr/>
          <p:nvPr/>
        </p:nvSpPr>
        <p:spPr>
          <a:xfrm>
            <a:off x="4103688" y="3887788"/>
            <a:ext cx="4824412" cy="1439862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8019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Ποτενσιόμετρο: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Διάφορες τιμές 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(Αναλογική είσοδος)</a:t>
            </a:r>
          </a:p>
        </p:txBody>
      </p:sp>
      <p:pic>
        <p:nvPicPr>
          <p:cNvPr id="15369" name="Picture 6">
            <a:extLst>
              <a:ext uri="{FF2B5EF4-FFF2-40B4-BE49-F238E27FC236}">
                <a16:creationId xmlns:a16="http://schemas.microsoft.com/office/drawing/2014/main" id="{7DBF297A-79AC-4EAA-99C5-CA01DCFB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954088"/>
            <a:ext cx="8305800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91216" y="18610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Πόσο εύκολη είναι;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ADC060-E63B-4EDB-B16D-9D8AB5D96574}"/>
              </a:ext>
            </a:extLst>
          </p:cNvPr>
          <p:cNvSpPr>
            <a:spLocks/>
          </p:cNvSpPr>
          <p:nvPr/>
        </p:nvSpPr>
        <p:spPr bwMode="auto">
          <a:xfrm>
            <a:off x="3095625" y="835025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FF6600"/>
                </a:solidFill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CCBBF4-E1A7-4869-B178-ECE6F5A1F516}"/>
              </a:ext>
            </a:extLst>
          </p:cNvPr>
          <p:cNvSpPr>
            <a:spLocks/>
          </p:cNvSpPr>
          <p:nvPr/>
        </p:nvSpPr>
        <p:spPr bwMode="auto">
          <a:xfrm>
            <a:off x="3095625" y="4541838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000000"/>
                </a:solidFill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DF9E66-A5DE-402C-B57F-DED70C381710}"/>
              </a:ext>
            </a:extLst>
          </p:cNvPr>
          <p:cNvSpPr>
            <a:spLocks/>
          </p:cNvSpPr>
          <p:nvPr/>
        </p:nvSpPr>
        <p:spPr bwMode="auto">
          <a:xfrm>
            <a:off x="3095625" y="6270625"/>
            <a:ext cx="2952750" cy="503238"/>
          </a:xfrm>
          <a:custGeom>
            <a:avLst/>
            <a:gdLst>
              <a:gd name="T0" fmla="*/ 1476000 w 2951999"/>
              <a:gd name="T1" fmla="*/ 0 h 503640"/>
              <a:gd name="T2" fmla="*/ 2951999 w 2951999"/>
              <a:gd name="T3" fmla="*/ 251820 h 503640"/>
              <a:gd name="T4" fmla="*/ 1476000 w 2951999"/>
              <a:gd name="T5" fmla="*/ 503640 h 503640"/>
              <a:gd name="T6" fmla="*/ 0 w 2951999"/>
              <a:gd name="T7" fmla="*/ 251820 h 50364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24586 w 2951999"/>
              <a:gd name="T13" fmla="*/ 24586 h 503640"/>
              <a:gd name="T14" fmla="*/ 2927413 w 2951999"/>
              <a:gd name="T15" fmla="*/ 479054 h 503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503640">
                <a:moveTo>
                  <a:pt x="83940" y="0"/>
                </a:moveTo>
                <a:lnTo>
                  <a:pt x="83939" y="0"/>
                </a:lnTo>
                <a:cubicBezTo>
                  <a:pt x="37581" y="0"/>
                  <a:pt x="0" y="37581"/>
                  <a:pt x="0" y="83939"/>
                </a:cubicBezTo>
                <a:lnTo>
                  <a:pt x="0" y="419700"/>
                </a:lnTo>
                <a:cubicBezTo>
                  <a:pt x="0" y="466058"/>
                  <a:pt x="37581" y="503640"/>
                  <a:pt x="83940" y="503640"/>
                </a:cubicBezTo>
                <a:lnTo>
                  <a:pt x="2868059" y="503640"/>
                </a:lnTo>
                <a:cubicBezTo>
                  <a:pt x="2914417" y="503640"/>
                  <a:pt x="2951999" y="466058"/>
                  <a:pt x="2951999" y="419700"/>
                </a:cubicBezTo>
                <a:lnTo>
                  <a:pt x="2951999" y="83940"/>
                </a:lnTo>
                <a:cubicBezTo>
                  <a:pt x="2951999" y="37581"/>
                  <a:pt x="2914417" y="0"/>
                  <a:pt x="2868059" y="0"/>
                </a:cubicBezTo>
                <a:lnTo>
                  <a:pt x="83940" y="0"/>
                </a:lnTo>
                <a:close/>
              </a:path>
            </a:pathLst>
          </a:custGeom>
          <a:solidFill>
            <a:srgbClr val="111111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Machine Code</a:t>
            </a:r>
          </a:p>
        </p:txBody>
      </p:sp>
      <p:sp>
        <p:nvSpPr>
          <p:cNvPr id="16392" name="Freeform: Shape 31">
            <a:extLst>
              <a:ext uri="{FF2B5EF4-FFF2-40B4-BE49-F238E27FC236}">
                <a16:creationId xmlns:a16="http://schemas.microsoft.com/office/drawing/2014/main" id="{C0E056A4-7DA5-4172-A72C-818A539B6116}"/>
              </a:ext>
            </a:extLst>
          </p:cNvPr>
          <p:cNvSpPr>
            <a:spLocks/>
          </p:cNvSpPr>
          <p:nvPr/>
        </p:nvSpPr>
        <p:spPr bwMode="auto">
          <a:xfrm>
            <a:off x="3152775" y="2689225"/>
            <a:ext cx="2951163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 b="1">
                <a:solidFill>
                  <a:srgbClr val="6666FF"/>
                </a:solidFill>
                <a:cs typeface="Arial" panose="020B0604020202020204" pitchFamily="34" charset="0"/>
              </a:rPr>
              <a:t>C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E44304B-4EA1-480F-BE3A-DA643A29B5FF}"/>
              </a:ext>
            </a:extLst>
          </p:cNvPr>
          <p:cNvSpPr>
            <a:spLocks/>
          </p:cNvSpPr>
          <p:nvPr/>
        </p:nvSpPr>
        <p:spPr bwMode="auto">
          <a:xfrm>
            <a:off x="6840538" y="1014413"/>
            <a:ext cx="2016125" cy="936625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«Εύκολη»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F211E7-52C7-43A4-9F63-82F4AB11C55B}"/>
              </a:ext>
            </a:extLst>
          </p:cNvPr>
          <p:cNvSpPr>
            <a:spLocks/>
          </p:cNvSpPr>
          <p:nvPr/>
        </p:nvSpPr>
        <p:spPr bwMode="auto">
          <a:xfrm>
            <a:off x="6767513" y="4614863"/>
            <a:ext cx="2016125" cy="935037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Γκουρού :)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1142D97-D54F-4EB9-9AB9-1E9C1DB009E0}"/>
              </a:ext>
            </a:extLst>
          </p:cNvPr>
          <p:cNvSpPr>
            <a:spLocks/>
          </p:cNvSpPr>
          <p:nvPr/>
        </p:nvSpPr>
        <p:spPr bwMode="auto">
          <a:xfrm>
            <a:off x="6840538" y="5910263"/>
            <a:ext cx="2016125" cy="936625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I Read the Matrix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355433-07B0-4130-87FB-26BF371961AD}"/>
              </a:ext>
            </a:extLst>
          </p:cNvPr>
          <p:cNvGrpSpPr>
            <a:grpSpLocks/>
          </p:cNvGrpSpPr>
          <p:nvPr/>
        </p:nvGrpSpPr>
        <p:grpSpPr bwMode="auto">
          <a:xfrm>
            <a:off x="211138" y="5838825"/>
            <a:ext cx="2308225" cy="936625"/>
            <a:chOff x="67320" y="5688000"/>
            <a:chExt cx="2308680" cy="936360"/>
          </a:xfrm>
        </p:grpSpPr>
        <p:sp>
          <p:nvSpPr>
            <p:cNvPr id="16397" name="Freeform: Shape 38">
              <a:extLst>
                <a:ext uri="{FF2B5EF4-FFF2-40B4-BE49-F238E27FC236}">
                  <a16:creationId xmlns:a16="http://schemas.microsoft.com/office/drawing/2014/main" id="{2EAFEFC0-34F5-49E4-9045-7F0053EC3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0" y="5688000"/>
              <a:ext cx="2304000" cy="936000"/>
            </a:xfrm>
            <a:custGeom>
              <a:avLst/>
              <a:gdLst>
                <a:gd name="T0" fmla="*/ 1152000 w 21600"/>
                <a:gd name="T1" fmla="*/ 0 h 21600"/>
                <a:gd name="T2" fmla="*/ 2304000 w 21600"/>
                <a:gd name="T3" fmla="*/ 468000 h 21600"/>
                <a:gd name="T4" fmla="*/ 1152000 w 21600"/>
                <a:gd name="T5" fmla="*/ 936000 h 21600"/>
                <a:gd name="T6" fmla="*/ 0 w 21600"/>
                <a:gd name="T7" fmla="*/ 468000 h 21600"/>
                <a:gd name="T8" fmla="*/ 1152000 w 21600"/>
                <a:gd name="T9" fmla="*/ 0 h 21600"/>
                <a:gd name="T10" fmla="*/ 337067 w 21600"/>
                <a:gd name="T11" fmla="*/ 136933 h 21600"/>
                <a:gd name="T12" fmla="*/ 0 w 21600"/>
                <a:gd name="T13" fmla="*/ 468000 h 21600"/>
                <a:gd name="T14" fmla="*/ 337067 w 21600"/>
                <a:gd name="T15" fmla="*/ 799067 h 21600"/>
                <a:gd name="T16" fmla="*/ 1152000 w 21600"/>
                <a:gd name="T17" fmla="*/ 936000 h 21600"/>
                <a:gd name="T18" fmla="*/ 1966933 w 21600"/>
                <a:gd name="T19" fmla="*/ 799067 h 21600"/>
                <a:gd name="T20" fmla="*/ 2304000 w 21600"/>
                <a:gd name="T21" fmla="*/ 468000 h 21600"/>
                <a:gd name="T22" fmla="*/ 1966933 w 21600"/>
                <a:gd name="T23" fmla="*/ 136933 h 21600"/>
                <a:gd name="T24" fmla="*/ 2797760 w 21600"/>
                <a:gd name="T25" fmla="*/ 690907 h 21600"/>
                <a:gd name="T26" fmla="*/ 17694720 60000 65536"/>
                <a:gd name="T27" fmla="*/ 0 60000 65536"/>
                <a:gd name="T28" fmla="*/ 5898240 60000 65536"/>
                <a:gd name="T29" fmla="*/ 11796480 60000 65536"/>
                <a:gd name="T30" fmla="*/ 17694720 60000 65536"/>
                <a:gd name="T31" fmla="*/ 17694720 60000 65536"/>
                <a:gd name="T32" fmla="*/ 17694720 60000 65536"/>
                <a:gd name="T33" fmla="*/ 17694720 60000 65536"/>
                <a:gd name="T34" fmla="*/ 17694720 60000 65536"/>
                <a:gd name="T35" fmla="*/ 17694720 60000 65536"/>
                <a:gd name="T36" fmla="*/ 17694720 60000 65536"/>
                <a:gd name="T37" fmla="*/ 17694720 60000 65536"/>
                <a:gd name="T38" fmla="*/ 17694720 60000 65536"/>
                <a:gd name="T39" fmla="*/ 3200 w 21600"/>
                <a:gd name="T40" fmla="*/ 3200 h 21600"/>
                <a:gd name="T41" fmla="*/ 18400 w 21600"/>
                <a:gd name="T42" fmla="*/ 184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20297" y="15943"/>
                  </a:moveTo>
                  <a:lnTo>
                    <a:pt x="20296" y="15942"/>
                  </a:lnTo>
                  <a:cubicBezTo>
                    <a:pt x="18409" y="19428"/>
                    <a:pt x="14763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1330"/>
                    <a:pt x="21560" y="11860"/>
                    <a:pt x="21483" y="12385"/>
                  </a:cubicBezTo>
                  <a:lnTo>
                    <a:pt x="26229" y="15944"/>
                  </a:lnTo>
                  <a:lnTo>
                    <a:pt x="20297" y="1594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>
                  <a:solidFill>
                    <a:srgbClr val="FFFFFF"/>
                  </a:solidFill>
                  <a:cs typeface="Arial" panose="020B0604020202020204" pitchFamily="34" charset="0"/>
                </a:rPr>
                <a:t>The Matrix!</a:t>
              </a:r>
            </a:p>
          </p:txBody>
        </p:sp>
        <p:sp>
          <p:nvSpPr>
            <p:cNvPr id="16398" name="Freeform: Shape 39">
              <a:extLst>
                <a:ext uri="{FF2B5EF4-FFF2-40B4-BE49-F238E27FC236}">
                  <a16:creationId xmlns:a16="http://schemas.microsoft.com/office/drawing/2014/main" id="{37C20CB2-5F2B-46E9-A25A-785BDBE8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0" y="5688360"/>
              <a:ext cx="2304000" cy="936000"/>
            </a:xfrm>
            <a:custGeom>
              <a:avLst/>
              <a:gdLst>
                <a:gd name="T0" fmla="*/ 1152000 w 21600"/>
                <a:gd name="T1" fmla="*/ 0 h 21600"/>
                <a:gd name="T2" fmla="*/ 2304000 w 21600"/>
                <a:gd name="T3" fmla="*/ 468000 h 21600"/>
                <a:gd name="T4" fmla="*/ 1152000 w 21600"/>
                <a:gd name="T5" fmla="*/ 936000 h 21600"/>
                <a:gd name="T6" fmla="*/ 0 w 21600"/>
                <a:gd name="T7" fmla="*/ 468000 h 21600"/>
                <a:gd name="T8" fmla="*/ 1152000 w 21600"/>
                <a:gd name="T9" fmla="*/ 0 h 21600"/>
                <a:gd name="T10" fmla="*/ 337067 w 21600"/>
                <a:gd name="T11" fmla="*/ 136933 h 21600"/>
                <a:gd name="T12" fmla="*/ 0 w 21600"/>
                <a:gd name="T13" fmla="*/ 468000 h 21600"/>
                <a:gd name="T14" fmla="*/ 337067 w 21600"/>
                <a:gd name="T15" fmla="*/ 799067 h 21600"/>
                <a:gd name="T16" fmla="*/ 1152000 w 21600"/>
                <a:gd name="T17" fmla="*/ 936000 h 21600"/>
                <a:gd name="T18" fmla="*/ 1966933 w 21600"/>
                <a:gd name="T19" fmla="*/ 799067 h 21600"/>
                <a:gd name="T20" fmla="*/ 2304000 w 21600"/>
                <a:gd name="T21" fmla="*/ 468000 h 21600"/>
                <a:gd name="T22" fmla="*/ 1966933 w 21600"/>
                <a:gd name="T23" fmla="*/ 136933 h 21600"/>
                <a:gd name="T24" fmla="*/ 2814720 w 21600"/>
                <a:gd name="T25" fmla="*/ -575033 h 21600"/>
                <a:gd name="T26" fmla="*/ 17694720 60000 65536"/>
                <a:gd name="T27" fmla="*/ 0 60000 65536"/>
                <a:gd name="T28" fmla="*/ 5898240 60000 65536"/>
                <a:gd name="T29" fmla="*/ 11796480 60000 65536"/>
                <a:gd name="T30" fmla="*/ 17694720 60000 65536"/>
                <a:gd name="T31" fmla="*/ 17694720 60000 65536"/>
                <a:gd name="T32" fmla="*/ 17694720 60000 65536"/>
                <a:gd name="T33" fmla="*/ 17694720 60000 65536"/>
                <a:gd name="T34" fmla="*/ 17694720 60000 65536"/>
                <a:gd name="T35" fmla="*/ 17694720 60000 65536"/>
                <a:gd name="T36" fmla="*/ 17694720 60000 65536"/>
                <a:gd name="T37" fmla="*/ 17694720 60000 65536"/>
                <a:gd name="T38" fmla="*/ 17694720 60000 65536"/>
                <a:gd name="T39" fmla="*/ 3200 w 21600"/>
                <a:gd name="T40" fmla="*/ 3200 h 21600"/>
                <a:gd name="T41" fmla="*/ 18400 w 21600"/>
                <a:gd name="T42" fmla="*/ 184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8156" y="2892"/>
                  </a:moveTo>
                  <a:lnTo>
                    <a:pt x="18155" y="2892"/>
                  </a:lnTo>
                  <a:cubicBezTo>
                    <a:pt x="20352" y="4935"/>
                    <a:pt x="21600" y="7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2245" y="0"/>
                    <a:pt x="13676" y="290"/>
                    <a:pt x="15007" y="853"/>
                  </a:cubicBezTo>
                  <a:lnTo>
                    <a:pt x="26388" y="-13270"/>
                  </a:lnTo>
                  <a:lnTo>
                    <a:pt x="18156" y="2892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>
                  <a:solidFill>
                    <a:srgbClr val="FFFFFF"/>
                  </a:solidFill>
                  <a:cs typeface="Arial" panose="020B0604020202020204" pitchFamily="34" charset="0"/>
                </a:rPr>
                <a:t>The Matrix!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29" grpId="0" animBg="1" autoUpdateAnimBg="0"/>
      <p:bldP spid="30" grpId="0" animBg="1" autoUpdateAnimBg="0"/>
      <p:bldP spid="34" grpId="0" animBg="1" autoUpdateAnimBg="0"/>
      <p:bldP spid="35" grpId="0" animBg="1" autoUpdateAnimBg="0"/>
      <p:bldP spid="3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>
            <a:extLst>
              <a:ext uri="{FF2B5EF4-FFF2-40B4-BE49-F238E27FC236}">
                <a16:creationId xmlns:a16="http://schemas.microsoft.com/office/drawing/2014/main" id="{D5660CB7-E6AD-4468-9F4B-26F5A198F42E}"/>
              </a:ext>
            </a:extLst>
          </p:cNvPr>
          <p:cNvSpPr txBox="1"/>
          <p:nvPr/>
        </p:nvSpPr>
        <p:spPr>
          <a:xfrm>
            <a:off x="359999" y="90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Από τον Πηγαίο στο Εκτελέσιμο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1FBFDF-A696-4490-99D2-06C4A0A68D4D}"/>
              </a:ext>
            </a:extLst>
          </p:cNvPr>
          <p:cNvSpPr>
            <a:spLocks/>
          </p:cNvSpPr>
          <p:nvPr/>
        </p:nvSpPr>
        <p:spPr bwMode="auto">
          <a:xfrm>
            <a:off x="360363" y="720725"/>
            <a:ext cx="2951162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>
                <a:solidFill>
                  <a:srgbClr val="FFFFFF"/>
                </a:solidFill>
                <a:cs typeface="Arial" panose="020B0604020202020204" pitchFamily="34" charset="0"/>
              </a:rPr>
              <a:t>Πηγαίος</a:t>
            </a:r>
          </a:p>
          <a:p>
            <a:pPr algn="ctr" eaLnBrk="1" hangingPunct="1"/>
            <a:r>
              <a:rPr lang="el-GR" altLang="el-GR" sz="1400">
                <a:solidFill>
                  <a:srgbClr val="FFFFFF"/>
                </a:solidFill>
                <a:cs typeface="Arial" panose="020B0604020202020204" pitchFamily="34" charset="0"/>
              </a:rPr>
              <a:t>Το πρόγραμμα που γράφουμε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67C29C0-BCEE-4C32-A47C-6EEB62ED254B}"/>
              </a:ext>
            </a:extLst>
          </p:cNvPr>
          <p:cNvSpPr>
            <a:spLocks/>
          </p:cNvSpPr>
          <p:nvPr/>
        </p:nvSpPr>
        <p:spPr bwMode="auto">
          <a:xfrm>
            <a:off x="6083300" y="5292725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002060"/>
                </a:solidFill>
                <a:cs typeface="Arial" panose="020B0604020202020204" pitchFamily="34" charset="0"/>
              </a:rPr>
              <a:t>Εκτελέσιμο</a:t>
            </a:r>
          </a:p>
          <a:p>
            <a:pPr algn="ctr" eaLnBrk="1" hangingPunct="1"/>
            <a:r>
              <a:rPr lang="el-GR" altLang="el-GR" sz="1100">
                <a:cs typeface="Arial" panose="020B0604020202020204" pitchFamily="34" charset="0"/>
              </a:rPr>
              <a:t>Αυτό που καταλαβαίνει ο επεξεργαστής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DE83026-7D2E-40A8-8FA9-2A30B7341C9F}"/>
              </a:ext>
            </a:extLst>
          </p:cNvPr>
          <p:cNvSpPr>
            <a:spLocks/>
          </p:cNvSpPr>
          <p:nvPr/>
        </p:nvSpPr>
        <p:spPr bwMode="auto">
          <a:xfrm>
            <a:off x="6084888" y="3095625"/>
            <a:ext cx="2951162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Σύνδεση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63B632-151E-420F-ACC4-6435B8EB3B68}"/>
              </a:ext>
            </a:extLst>
          </p:cNvPr>
          <p:cNvGrpSpPr>
            <a:grpSpLocks/>
          </p:cNvGrpSpPr>
          <p:nvPr/>
        </p:nvGrpSpPr>
        <p:grpSpPr bwMode="auto">
          <a:xfrm>
            <a:off x="360363" y="3600450"/>
            <a:ext cx="5543550" cy="3024188"/>
            <a:chOff x="360000" y="3600000"/>
            <a:chExt cx="5544000" cy="3024000"/>
          </a:xfrm>
        </p:grpSpPr>
        <p:sp>
          <p:nvSpPr>
            <p:cNvPr id="17422" name="Freeform: Shape 31">
              <a:extLst>
                <a:ext uri="{FF2B5EF4-FFF2-40B4-BE49-F238E27FC236}">
                  <a16:creationId xmlns:a16="http://schemas.microsoft.com/office/drawing/2014/main" id="{CC1A6EC2-0CC0-4B8E-8626-7E75244D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00" y="5256000"/>
              <a:ext cx="2951999" cy="1368000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2800" dirty="0">
                  <a:solidFill>
                    <a:srgbClr val="FFFFFF"/>
                  </a:solidFill>
                  <a:cs typeface="Arial" panose="020B0604020202020204" pitchFamily="34" charset="0"/>
                </a:rPr>
                <a:t>Βιβλιοθήκες</a:t>
              </a:r>
            </a:p>
            <a:p>
              <a:pPr algn="ctr" eaLnBrk="1" hangingPunct="1"/>
              <a:r>
                <a:rPr lang="el-GR" altLang="el-GR" sz="1100" dirty="0">
                  <a:cs typeface="Arial" panose="020B0604020202020204" pitchFamily="34" charset="0"/>
                </a:rPr>
                <a:t>Έτοιμος κώδικας – Πρόσθετες δυνατότητες</a:t>
              </a:r>
            </a:p>
          </p:txBody>
        </p:sp>
        <p:sp>
          <p:nvSpPr>
            <p:cNvPr id="17423" name="Freeform: Shape 32">
              <a:extLst>
                <a:ext uri="{FF2B5EF4-FFF2-40B4-BE49-F238E27FC236}">
                  <a16:creationId xmlns:a16="http://schemas.microsoft.com/office/drawing/2014/main" id="{2ABD41CA-2283-4816-8F40-72F28663AF6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44000" y="3600000"/>
              <a:ext cx="3960000" cy="1440000"/>
            </a:xfrm>
            <a:custGeom>
              <a:avLst/>
              <a:gdLst>
                <a:gd name="T0" fmla="*/ 1980000 w 841"/>
                <a:gd name="T1" fmla="*/ 0 h 854"/>
                <a:gd name="T2" fmla="*/ 3960000 w 841"/>
                <a:gd name="T3" fmla="*/ 720000 h 854"/>
                <a:gd name="T4" fmla="*/ 1980000 w 841"/>
                <a:gd name="T5" fmla="*/ 1440000 h 854"/>
                <a:gd name="T6" fmla="*/ 0 w 841"/>
                <a:gd name="T7" fmla="*/ 720000 h 854"/>
                <a:gd name="T8" fmla="*/ 17694720 60000 65536"/>
                <a:gd name="T9" fmla="*/ 0 60000 65536"/>
                <a:gd name="T10" fmla="*/ 5898240 60000 65536"/>
                <a:gd name="T11" fmla="*/ 1179648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1" h="854">
                  <a:moveTo>
                    <a:pt x="517" y="247"/>
                  </a:moveTo>
                  <a:lnTo>
                    <a:pt x="517" y="415"/>
                  </a:lnTo>
                  <a:lnTo>
                    <a:pt x="264" y="415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680"/>
                  </a:lnTo>
                  <a:lnTo>
                    <a:pt x="517" y="680"/>
                  </a:lnTo>
                  <a:lnTo>
                    <a:pt x="517" y="854"/>
                  </a:lnTo>
                  <a:lnTo>
                    <a:pt x="841" y="547"/>
                  </a:lnTo>
                  <a:lnTo>
                    <a:pt x="517" y="247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3465A4"/>
              </a:solidFill>
              <a:prstDash val="solid"/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endParaRPr lang="el-GR"/>
            </a:p>
          </p:txBody>
        </p:sp>
      </p:grpSp>
      <p:sp>
        <p:nvSpPr>
          <p:cNvPr id="17417" name="Freeform: Shape 33">
            <a:extLst>
              <a:ext uri="{FF2B5EF4-FFF2-40B4-BE49-F238E27FC236}">
                <a16:creationId xmlns:a16="http://schemas.microsoft.com/office/drawing/2014/main" id="{57E2B26B-FB79-412A-86B0-DA08936FD3CF}"/>
              </a:ext>
            </a:extLst>
          </p:cNvPr>
          <p:cNvSpPr>
            <a:spLocks/>
          </p:cNvSpPr>
          <p:nvPr/>
        </p:nvSpPr>
        <p:spPr bwMode="auto">
          <a:xfrm>
            <a:off x="6083300" y="755650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Μεταγλώττιση</a:t>
            </a:r>
          </a:p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Εκτελέσιμο... περίπου</a:t>
            </a:r>
          </a:p>
        </p:txBody>
      </p:sp>
      <p:sp>
        <p:nvSpPr>
          <p:cNvPr id="17418" name="Freeform: Shape 34">
            <a:extLst>
              <a:ext uri="{FF2B5EF4-FFF2-40B4-BE49-F238E27FC236}">
                <a16:creationId xmlns:a16="http://schemas.microsoft.com/office/drawing/2014/main" id="{4983B98D-4820-40C2-A0C5-748C773029EF}"/>
              </a:ext>
            </a:extLst>
          </p:cNvPr>
          <p:cNvSpPr>
            <a:spLocks/>
          </p:cNvSpPr>
          <p:nvPr/>
        </p:nvSpPr>
        <p:spPr bwMode="auto">
          <a:xfrm>
            <a:off x="7164388" y="2303463"/>
            <a:ext cx="719137" cy="504825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252000 h 21600"/>
              <a:gd name="T4" fmla="*/ 360000 w 21600"/>
              <a:gd name="T5" fmla="*/ 503999 h 21600"/>
              <a:gd name="T6" fmla="*/ 0 w 21600"/>
              <a:gd name="T7" fmla="*/ 252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337E20-A81E-43B5-BD72-18E4BEE91174}"/>
              </a:ext>
            </a:extLst>
          </p:cNvPr>
          <p:cNvSpPr>
            <a:spLocks/>
          </p:cNvSpPr>
          <p:nvPr/>
        </p:nvSpPr>
        <p:spPr bwMode="auto">
          <a:xfrm>
            <a:off x="7164388" y="4645025"/>
            <a:ext cx="720725" cy="503238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252000 h 21600"/>
              <a:gd name="T4" fmla="*/ 360000 w 21600"/>
              <a:gd name="T5" fmla="*/ 503999 h 21600"/>
              <a:gd name="T6" fmla="*/ 0 w 21600"/>
              <a:gd name="T7" fmla="*/ 252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  <p:sp>
        <p:nvSpPr>
          <p:cNvPr id="17420" name="Freeform: Shape 36">
            <a:extLst>
              <a:ext uri="{FF2B5EF4-FFF2-40B4-BE49-F238E27FC236}">
                <a16:creationId xmlns:a16="http://schemas.microsoft.com/office/drawing/2014/main" id="{F0E5CFD2-5EDD-46B1-A156-D5181C2651A5}"/>
              </a:ext>
            </a:extLst>
          </p:cNvPr>
          <p:cNvSpPr>
            <a:spLocks/>
          </p:cNvSpPr>
          <p:nvPr/>
        </p:nvSpPr>
        <p:spPr bwMode="auto">
          <a:xfrm>
            <a:off x="3095625" y="2087563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cs typeface="Arial" panose="020B0604020202020204" pitchFamily="34" charset="0"/>
              </a:rPr>
              <a:t>Προεπεξεργασία #</a:t>
            </a:r>
          </a:p>
          <a:p>
            <a:pPr algn="ctr" eaLnBrk="1" hangingPunct="1"/>
            <a:r>
              <a:rPr lang="el-GR" altLang="el-GR" sz="1400">
                <a:cs typeface="Arial" panose="020B0604020202020204" pitchFamily="34" charset="0"/>
              </a:rPr>
              <a:t>Εξτρα βήμα για </a:t>
            </a:r>
            <a:r>
              <a:rPr lang="en-US" altLang="el-GR" sz="1400">
                <a:cs typeface="Arial" panose="020B0604020202020204" pitchFamily="34" charset="0"/>
              </a:rPr>
              <a:t>C</a:t>
            </a:r>
          </a:p>
          <a:p>
            <a:pPr algn="ctr" eaLnBrk="1" hangingPunct="1"/>
            <a:r>
              <a:rPr lang="en-US" altLang="el-GR" sz="1400">
                <a:cs typeface="Arial" panose="020B0604020202020204" pitchFamily="34" charset="0"/>
              </a:rPr>
              <a:t>(</a:t>
            </a:r>
            <a:r>
              <a:rPr lang="el-GR" altLang="el-GR" sz="1400">
                <a:cs typeface="Arial" panose="020B0604020202020204" pitchFamily="34" charset="0"/>
              </a:rPr>
              <a:t>αλλά το αγνοούμε για τώρα)</a:t>
            </a:r>
          </a:p>
        </p:txBody>
      </p:sp>
      <p:sp>
        <p:nvSpPr>
          <p:cNvPr id="17421" name="Freeform: Shape 37">
            <a:extLst>
              <a:ext uri="{FF2B5EF4-FFF2-40B4-BE49-F238E27FC236}">
                <a16:creationId xmlns:a16="http://schemas.microsoft.com/office/drawing/2014/main" id="{2827709C-9A79-4E6A-80D0-1162811656D8}"/>
              </a:ext>
            </a:extLst>
          </p:cNvPr>
          <p:cNvSpPr>
            <a:spLocks/>
          </p:cNvSpPr>
          <p:nvPr/>
        </p:nvSpPr>
        <p:spPr bwMode="auto">
          <a:xfrm rot="-5400000">
            <a:off x="4241006" y="419894"/>
            <a:ext cx="719138" cy="1968500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984087 h 21600"/>
              <a:gd name="T4" fmla="*/ 360000 w 21600"/>
              <a:gd name="T5" fmla="*/ 1968174 h 21600"/>
              <a:gd name="T6" fmla="*/ 0 w 21600"/>
              <a:gd name="T7" fmla="*/ 98408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29" grpId="0" animBg="1" autoUpdateAnimBg="0"/>
      <p:bldP spid="30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576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Οι εντολές της γλώσσας</a:t>
            </a:r>
          </a:p>
        </p:txBody>
      </p:sp>
      <p:pic>
        <p:nvPicPr>
          <p:cNvPr id="18437" name="Picture 27">
            <a:extLst>
              <a:ext uri="{FF2B5EF4-FFF2-40B4-BE49-F238E27FC236}">
                <a16:creationId xmlns:a16="http://schemas.microsoft.com/office/drawing/2014/main" id="{8CC6F61F-CD15-496D-BB72-EB8208D5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1512888"/>
            <a:ext cx="82264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F9193-AD92-44DE-8F30-F3FCD3A52FBF}"/>
              </a:ext>
            </a:extLst>
          </p:cNvPr>
          <p:cNvSpPr/>
          <p:nvPr/>
        </p:nvSpPr>
        <p:spPr>
          <a:xfrm>
            <a:off x="2517775" y="2351088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A36676C-7022-4D0B-8702-CEE721393ACE}"/>
              </a:ext>
            </a:extLst>
          </p:cNvPr>
          <p:cNvSpPr/>
          <p:nvPr/>
        </p:nvSpPr>
        <p:spPr>
          <a:xfrm>
            <a:off x="2517775" y="4438650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2EEF28-8981-4F08-A0BA-314FB13E3496}"/>
              </a:ext>
            </a:extLst>
          </p:cNvPr>
          <p:cNvSpPr/>
          <p:nvPr/>
        </p:nvSpPr>
        <p:spPr>
          <a:xfrm>
            <a:off x="2517775" y="5459413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0974A8-77DB-4EAD-B9D1-605194CB25C5}"/>
              </a:ext>
            </a:extLst>
          </p:cNvPr>
          <p:cNvSpPr/>
          <p:nvPr/>
        </p:nvSpPr>
        <p:spPr>
          <a:xfrm>
            <a:off x="6718300" y="5459413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7A9689-04F2-4E2E-821E-0C7AEE391E33}"/>
              </a:ext>
            </a:extLst>
          </p:cNvPr>
          <p:cNvSpPr/>
          <p:nvPr/>
        </p:nvSpPr>
        <p:spPr>
          <a:xfrm>
            <a:off x="4454525" y="1747838"/>
            <a:ext cx="1166813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FD2B03-9837-4105-8D91-FDEAE993FD9A}"/>
              </a:ext>
            </a:extLst>
          </p:cNvPr>
          <p:cNvSpPr/>
          <p:nvPr/>
        </p:nvSpPr>
        <p:spPr>
          <a:xfrm>
            <a:off x="2517775" y="3902075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F1E20A-9AF9-49B0-A384-1E3E71E87AF9}"/>
              </a:ext>
            </a:extLst>
          </p:cNvPr>
          <p:cNvSpPr/>
          <p:nvPr/>
        </p:nvSpPr>
        <p:spPr>
          <a:xfrm>
            <a:off x="577850" y="3386138"/>
            <a:ext cx="1144588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8A70DD-71BD-4D14-8494-219393E99C44}"/>
              </a:ext>
            </a:extLst>
          </p:cNvPr>
          <p:cNvSpPr/>
          <p:nvPr/>
        </p:nvSpPr>
        <p:spPr>
          <a:xfrm>
            <a:off x="4454525" y="2351088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762289-511F-4A66-816C-8DA0B0730D84}"/>
              </a:ext>
            </a:extLst>
          </p:cNvPr>
          <p:cNvSpPr/>
          <p:nvPr/>
        </p:nvSpPr>
        <p:spPr>
          <a:xfrm>
            <a:off x="2625725" y="1747838"/>
            <a:ext cx="1301750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273199" y="341501"/>
            <a:ext cx="8541770" cy="86327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Γράφοντας </a:t>
            </a:r>
            <a:r>
              <a:rPr lang="en-US" altLang="el-GR" sz="2800">
                <a:solidFill>
                  <a:srgbClr val="FFFFFF"/>
                </a:solidFill>
              </a:rPr>
              <a:t>C </a:t>
            </a:r>
            <a:r>
              <a:rPr lang="el-GR" altLang="el-GR" sz="2800">
                <a:solidFill>
                  <a:srgbClr val="FFFFFF"/>
                </a:solidFill>
              </a:rPr>
              <a:t>στον Υπολογιστή σε σχέση με το </a:t>
            </a:r>
            <a:r>
              <a:rPr lang="en-US" altLang="el-GR" sz="2800">
                <a:solidFill>
                  <a:srgbClr val="FFFFFF"/>
                </a:solidFill>
              </a:rPr>
              <a:t>Arduino</a:t>
            </a:r>
            <a:endParaRPr lang="el-GR" altLang="el-GR" sz="2800">
              <a:solidFill>
                <a:srgbClr val="FFFFFF"/>
              </a:solidFill>
            </a:endParaRPr>
          </a:p>
        </p:txBody>
      </p:sp>
      <p:pic>
        <p:nvPicPr>
          <p:cNvPr id="19461" name="Picture 2">
            <a:extLst>
              <a:ext uri="{FF2B5EF4-FFF2-40B4-BE49-F238E27FC236}">
                <a16:creationId xmlns:a16="http://schemas.microsoft.com/office/drawing/2014/main" id="{0DB5E6D5-339F-4A31-A19C-045086476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9" y="2098208"/>
            <a:ext cx="4085738" cy="414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Shape 1">
            <a:extLst>
              <a:ext uri="{FF2B5EF4-FFF2-40B4-BE49-F238E27FC236}">
                <a16:creationId xmlns:a16="http://schemas.microsoft.com/office/drawing/2014/main" id="{A4275D85-B0C5-45A9-A8D3-C121B70E43FE}"/>
              </a:ext>
            </a:extLst>
          </p:cNvPr>
          <p:cNvSpPr txBox="1"/>
          <p:nvPr/>
        </p:nvSpPr>
        <p:spPr>
          <a:xfrm>
            <a:off x="273199" y="1213918"/>
            <a:ext cx="4085738" cy="8632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Arduino</a:t>
            </a:r>
            <a:endParaRPr lang="el-GR" dirty="0"/>
          </a:p>
        </p:txBody>
      </p:sp>
      <p:sp>
        <p:nvSpPr>
          <p:cNvPr id="32" name="TextShape 1">
            <a:extLst>
              <a:ext uri="{FF2B5EF4-FFF2-40B4-BE49-F238E27FC236}">
                <a16:creationId xmlns:a16="http://schemas.microsoft.com/office/drawing/2014/main" id="{50C3BFEB-49EE-4CD0-A052-EB38E22B8B4F}"/>
              </a:ext>
            </a:extLst>
          </p:cNvPr>
          <p:cNvSpPr txBox="1"/>
          <p:nvPr/>
        </p:nvSpPr>
        <p:spPr>
          <a:xfrm>
            <a:off x="273199" y="2911036"/>
            <a:ext cx="4014226" cy="76432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Εκτελείται μια φορά στην αρχή</a:t>
            </a: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9632BEC6-F7A5-409C-AFDD-E13BDBCA5915}"/>
              </a:ext>
            </a:extLst>
          </p:cNvPr>
          <p:cNvSpPr txBox="1"/>
          <p:nvPr/>
        </p:nvSpPr>
        <p:spPr>
          <a:xfrm>
            <a:off x="273199" y="5442648"/>
            <a:ext cx="4014226" cy="4698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Εκτελείται συνέχεια</a:t>
            </a:r>
          </a:p>
        </p:txBody>
      </p:sp>
      <p:pic>
        <p:nvPicPr>
          <p:cNvPr id="19471" name="Picture 4">
            <a:extLst>
              <a:ext uri="{FF2B5EF4-FFF2-40B4-BE49-F238E27FC236}">
                <a16:creationId xmlns:a16="http://schemas.microsoft.com/office/drawing/2014/main" id="{839E32BD-0583-4B8A-8099-A1CDA8F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96" y="2098209"/>
            <a:ext cx="4352925" cy="414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Shape 1">
            <a:extLst>
              <a:ext uri="{FF2B5EF4-FFF2-40B4-BE49-F238E27FC236}">
                <a16:creationId xmlns:a16="http://schemas.microsoft.com/office/drawing/2014/main" id="{17094CAD-417B-4EC0-A8B4-733516E8ACA8}"/>
              </a:ext>
            </a:extLst>
          </p:cNvPr>
          <p:cNvSpPr txBox="1"/>
          <p:nvPr/>
        </p:nvSpPr>
        <p:spPr>
          <a:xfrm>
            <a:off x="4461436" y="1213918"/>
            <a:ext cx="4353533" cy="8632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Υπολογιστής</a:t>
            </a:r>
          </a:p>
        </p:txBody>
      </p:sp>
      <p:sp>
        <p:nvSpPr>
          <p:cNvPr id="36" name="TextShape 1">
            <a:extLst>
              <a:ext uri="{FF2B5EF4-FFF2-40B4-BE49-F238E27FC236}">
                <a16:creationId xmlns:a16="http://schemas.microsoft.com/office/drawing/2014/main" id="{7A0B7129-5C43-45E6-9A02-D86B75E466D9}"/>
              </a:ext>
            </a:extLst>
          </p:cNvPr>
          <p:cNvSpPr txBox="1"/>
          <p:nvPr/>
        </p:nvSpPr>
        <p:spPr>
          <a:xfrm>
            <a:off x="5020837" y="3183024"/>
            <a:ext cx="3526065" cy="215245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Οτι βρίσκεται εδώ εκτελείται μέχρι να φτάσουμε στο </a:t>
            </a:r>
            <a:r>
              <a:rPr lang="en-US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return </a:t>
            </a:r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ή να κλείσουμε το πρόγραμμα!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>
            <a:extLst>
              <a:ext uri="{FF2B5EF4-FFF2-40B4-BE49-F238E27FC236}">
                <a16:creationId xmlns:a16="http://schemas.microsoft.com/office/drawing/2014/main" id="{67E94DF5-282F-4EA4-A6F7-6CBAE044B671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Που μπορούμε να μάθουμε περισσότερα;</a:t>
            </a:r>
          </a:p>
        </p:txBody>
      </p:sp>
      <p:pic>
        <p:nvPicPr>
          <p:cNvPr id="20485" name="Picture 22">
            <a:extLst>
              <a:ext uri="{FF2B5EF4-FFF2-40B4-BE49-F238E27FC236}">
                <a16:creationId xmlns:a16="http://schemas.microsoft.com/office/drawing/2014/main" id="{DE291F75-C530-4C5D-B75B-2AB84E57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0638"/>
            <a:ext cx="363537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3">
            <a:extLst>
              <a:ext uri="{FF2B5EF4-FFF2-40B4-BE49-F238E27FC236}">
                <a16:creationId xmlns:a16="http://schemas.microsoft.com/office/drawing/2014/main" id="{93E89831-995A-4A9F-971F-FF32FAE5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290638"/>
            <a:ext cx="34147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>
            <a:extLst>
              <a:ext uri="{FF2B5EF4-FFF2-40B4-BE49-F238E27FC236}">
                <a16:creationId xmlns:a16="http://schemas.microsoft.com/office/drawing/2014/main" id="{D8FAA516-CF66-4E8F-95BA-1594ECDC0EDA}"/>
              </a:ext>
            </a:extLst>
          </p:cNvPr>
          <p:cNvSpPr txBox="1"/>
          <p:nvPr/>
        </p:nvSpPr>
        <p:spPr>
          <a:xfrm>
            <a:off x="312187" y="159798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>
                <a:solidFill>
                  <a:srgbClr val="FFFFFF"/>
                </a:solidFill>
              </a:rPr>
              <a:t>Πως μπορούμε να γράψουμε </a:t>
            </a:r>
            <a:r>
              <a:rPr lang="en-US" altLang="el-GR" sz="2400">
                <a:solidFill>
                  <a:srgbClr val="FFFFFF"/>
                </a:solidFill>
              </a:rPr>
              <a:t>C </a:t>
            </a:r>
            <a:r>
              <a:rPr lang="el-GR" altLang="el-GR" sz="2400">
                <a:solidFill>
                  <a:srgbClr val="FFFFFF"/>
                </a:solidFill>
              </a:rPr>
              <a:t>στον υπολογιστή μας;</a:t>
            </a:r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E27D04C5-6D0C-4ED7-A807-4C2CAC94F34D}"/>
              </a:ext>
            </a:extLst>
          </p:cNvPr>
          <p:cNvSpPr txBox="1"/>
          <p:nvPr/>
        </p:nvSpPr>
        <p:spPr>
          <a:xfrm>
            <a:off x="2511554" y="1037237"/>
            <a:ext cx="4120892" cy="486677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onlinegdb.com</a:t>
            </a:r>
            <a:endParaRPr lang="el-G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512" name="Picture 1">
            <a:extLst>
              <a:ext uri="{FF2B5EF4-FFF2-40B4-BE49-F238E27FC236}">
                <a16:creationId xmlns:a16="http://schemas.microsoft.com/office/drawing/2014/main" id="{4DF16C3C-89EB-4F78-A445-35CBCDD7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524000"/>
            <a:ext cx="8442325" cy="51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166</Words>
  <Application>Microsoft Office PowerPoint</Application>
  <PresentationFormat>On-screen Show (4:3)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DejaVu Sans</vt:lpstr>
      <vt:lpstr>Liberation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subject/>
  <dc:creator>sonicy_@hotmail.com</dc:creator>
  <dc:description/>
  <cp:lastModifiedBy>Manolis Kiagias</cp:lastModifiedBy>
  <cp:revision>56</cp:revision>
  <dcterms:created xsi:type="dcterms:W3CDTF">2015-11-18T00:35:39Z</dcterms:created>
  <dcterms:modified xsi:type="dcterms:W3CDTF">2020-02-18T07:33:51Z</dcterms:modified>
  <dc:language>el-GR</dc:language>
</cp:coreProperties>
</file>